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7" r:id="rId14"/>
    <p:sldId id="279" r:id="rId15"/>
    <p:sldId id="275" r:id="rId16"/>
    <p:sldId id="276" r:id="rId17"/>
    <p:sldId id="278" r:id="rId18"/>
    <p:sldId id="280" r:id="rId19"/>
    <p:sldId id="269" r:id="rId20"/>
    <p:sldId id="270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46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285E471-562B-435B-90F2-6DB18141A7DB}" type="datetimeFigureOut">
              <a:rPr lang="en-US" smtClean="0">
                <a:solidFill>
                  <a:srgbClr val="CAF278"/>
                </a:solidFill>
              </a:rPr>
              <a:pPr/>
              <a:t>5/19/2012</a:t>
            </a:fld>
            <a:endParaRPr lang="en-US">
              <a:solidFill>
                <a:srgbClr val="CAF278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84B71-C4EC-49C3-8E14-9EC77E645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AF278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81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85E471-562B-435B-90F2-6DB18141A7DB}" type="datetimeFigureOut">
              <a:rPr lang="en-US" smtClean="0"/>
              <a:pPr/>
              <a:t>5/19/2012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84B71-C4EC-49C3-8E14-9EC77E645E81}" type="slidenum">
              <a:rPr lang="en-US" smtClean="0">
                <a:solidFill>
                  <a:srgbClr val="CAF278"/>
                </a:solidFill>
              </a:rPr>
              <a:pPr/>
              <a:t>‹#›</a:t>
            </a:fld>
            <a:endParaRPr lang="en-US">
              <a:solidFill>
                <a:srgbClr val="CAF278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9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59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36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31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84B71-C4EC-49C3-8E14-9EC77E645E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08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CAF278"/>
                </a:solidFill>
              </a:rPr>
              <a:pPr/>
              <a:t>5/19/2012</a:t>
            </a:fld>
            <a:endParaRPr lang="en-US">
              <a:solidFill>
                <a:srgbClr val="CAF27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AF27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CAF278"/>
                </a:solidFill>
              </a:rPr>
              <a:pPr/>
              <a:t>‹#›</a:t>
            </a:fld>
            <a:endParaRPr lang="en-US">
              <a:solidFill>
                <a:srgbClr val="CAF278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18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3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84B71-C4EC-49C3-8E14-9EC77E645E81}" type="slidenum">
              <a:rPr lang="en-US" smtClean="0">
                <a:solidFill>
                  <a:srgbClr val="CAF278"/>
                </a:solidFill>
              </a:rPr>
              <a:pPr/>
              <a:t>‹#›</a:t>
            </a:fld>
            <a:endParaRPr lang="en-US">
              <a:solidFill>
                <a:srgbClr val="CAF2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0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285E471-562B-435B-90F2-6DB18141A7DB}" type="datetimeFigureOut">
              <a:rPr lang="en-US" smtClean="0"/>
              <a:t>5/19/2012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9884B71-C4EC-49C3-8E14-9EC77E645E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285E471-562B-435B-90F2-6DB18141A7DB}" type="datetimeFigureOut">
              <a:rPr lang="en-US" smtClean="0">
                <a:solidFill>
                  <a:srgbClr val="3E3D2D"/>
                </a:solidFill>
              </a:rPr>
              <a:pPr/>
              <a:t>5/19/2012</a:t>
            </a:fld>
            <a:endParaRPr lang="en-US">
              <a:solidFill>
                <a:srgbClr val="3E3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E3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A9884B71-C4EC-49C3-8E14-9EC77E645E81}" type="slidenum">
              <a:rPr lang="en-US" smtClean="0">
                <a:solidFill>
                  <a:srgbClr val="3E3D2D"/>
                </a:solidFill>
              </a:rPr>
              <a:pPr/>
              <a:t>‹#›</a:t>
            </a:fld>
            <a:endParaRPr lang="en-US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4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2976240"/>
          </a:xfrm>
        </p:spPr>
        <p:txBody>
          <a:bodyPr>
            <a:norm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MAY 14</a:t>
            </a:r>
            <a:r>
              <a:rPr lang="en-US" sz="1600" baseline="30000" dirty="0" smtClean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, 2012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DIVERITY COUNCIL SUMMER WORKSHOP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EXCELLENCE IN TEACHING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096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SPONSORED BY THE STETSON UNIVERSITY DIVERSITY COUNCIL, THE PRESIDENT’S OFFICE, AND THE OFFICE OF ACADEMIC AFFAIRS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13036" r="30302" b="8511"/>
          <a:stretch/>
        </p:blipFill>
        <p:spPr>
          <a:xfrm>
            <a:off x="304800" y="76200"/>
            <a:ext cx="6597941" cy="668532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4648200"/>
            <a:ext cx="1828800" cy="1905000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Strategies for Re-Visioning the Canon </a:t>
            </a:r>
            <a:endParaRPr lang="en-US" sz="1800" dirty="0" smtClean="0"/>
          </a:p>
          <a:p>
            <a:pPr algn="r"/>
            <a:r>
              <a:rPr lang="en-US" sz="1800" dirty="0" smtClean="0"/>
              <a:t>in </a:t>
            </a:r>
            <a:r>
              <a:rPr lang="en-US" sz="1800" dirty="0"/>
              <a:t>the Philosophy Classroom</a:t>
            </a:r>
          </a:p>
          <a:p>
            <a:pPr algn="r"/>
            <a:endParaRPr lang="en-US" sz="1800" dirty="0"/>
          </a:p>
          <a:p>
            <a:pPr algn="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2743200"/>
            <a:ext cx="1676400" cy="1447800"/>
          </a:xfrm>
        </p:spPr>
        <p:txBody>
          <a:bodyPr/>
          <a:lstStyle/>
          <a:p>
            <a:pPr algn="r"/>
            <a:r>
              <a:rPr lang="en-US" sz="2400" dirty="0"/>
              <a:t>Susan peppers</a:t>
            </a:r>
            <a:br>
              <a:rPr lang="en-US" sz="2400" dirty="0"/>
            </a:br>
            <a:r>
              <a:rPr lang="en-US" sz="2400" dirty="0"/>
              <a:t>bates</a:t>
            </a:r>
          </a:p>
        </p:txBody>
      </p:sp>
    </p:spTree>
    <p:extLst>
      <p:ext uri="{BB962C8B-B14F-4D97-AF65-F5344CB8AC3E}">
        <p14:creationId xmlns:p14="http://schemas.microsoft.com/office/powerpoint/2010/main" val="22225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4648200"/>
            <a:ext cx="1828800" cy="1905000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1800" dirty="0"/>
              <a:t>Border Crossings: Teaching Inclusiveness in German Culture and Film Courses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2743200"/>
            <a:ext cx="1905000" cy="1524000"/>
          </a:xfrm>
        </p:spPr>
        <p:txBody>
          <a:bodyPr/>
          <a:lstStyle/>
          <a:p>
            <a:pPr algn="r"/>
            <a:r>
              <a:rPr lang="en-US" sz="2400" dirty="0" smtClean="0"/>
              <a:t>Elisabeth </a:t>
            </a:r>
            <a:r>
              <a:rPr lang="en-US" sz="2400" dirty="0" err="1" smtClean="0"/>
              <a:t>poeter</a:t>
            </a:r>
            <a:endParaRPr lang="en-US" sz="24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71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4419600"/>
            <a:ext cx="1828800" cy="2057400"/>
          </a:xfrm>
        </p:spPr>
        <p:txBody>
          <a:bodyPr>
            <a:noAutofit/>
          </a:bodyPr>
          <a:lstStyle/>
          <a:p>
            <a:pPr algn="r"/>
            <a:r>
              <a:rPr lang="en-US" sz="1800" dirty="0"/>
              <a:t>Border Crossings: Teaching Inclusiveness in German Culture and Film Courses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2819400"/>
            <a:ext cx="1828800" cy="1219200"/>
          </a:xfrm>
        </p:spPr>
        <p:txBody>
          <a:bodyPr/>
          <a:lstStyle/>
          <a:p>
            <a:pPr algn="r"/>
            <a:r>
              <a:rPr lang="en-US" sz="2400" dirty="0" smtClean="0"/>
              <a:t>Elisabeth </a:t>
            </a:r>
            <a:r>
              <a:rPr lang="en-US" sz="2400" dirty="0" err="1" smtClean="0"/>
              <a:t>poeter</a:t>
            </a:r>
            <a:endParaRPr lang="en-US" sz="2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89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10400" y="4419600"/>
            <a:ext cx="1905000" cy="2209800"/>
          </a:xfrm>
        </p:spPr>
        <p:txBody>
          <a:bodyPr>
            <a:normAutofit/>
          </a:bodyPr>
          <a:lstStyle/>
          <a:p>
            <a:pPr algn="r"/>
            <a:r>
              <a:rPr lang="en-US" sz="1600" dirty="0"/>
              <a:t>Law, Religion, and the Civil Rights Movement: </a:t>
            </a:r>
            <a:endParaRPr lang="en-US" sz="1600" dirty="0" smtClean="0"/>
          </a:p>
          <a:p>
            <a:pPr algn="r"/>
            <a:r>
              <a:rPr lang="en-US" sz="1600" dirty="0" smtClean="0"/>
              <a:t>An </a:t>
            </a:r>
            <a:r>
              <a:rPr lang="en-US" sz="1600" dirty="0"/>
              <a:t>Experiential Approach to Developing Inclusiveness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1800" y="2362200"/>
            <a:ext cx="2209800" cy="1673352"/>
          </a:xfrm>
        </p:spPr>
        <p:txBody>
          <a:bodyPr/>
          <a:lstStyle/>
          <a:p>
            <a:pPr algn="r"/>
            <a:r>
              <a:rPr lang="en-US" sz="1600" dirty="0" smtClean="0"/>
              <a:t>GREG SAPP,</a:t>
            </a:r>
            <a:br>
              <a:rPr lang="en-US" sz="1600" dirty="0" smtClean="0"/>
            </a:br>
            <a:r>
              <a:rPr lang="en-US" sz="1600" dirty="0" smtClean="0"/>
              <a:t>ROBERT BICKEL, </a:t>
            </a:r>
            <a:br>
              <a:rPr lang="en-US" sz="1600" dirty="0" smtClean="0"/>
            </a:br>
            <a:r>
              <a:rPr lang="en-US" sz="1200" dirty="0" smtClean="0"/>
              <a:t>and</a:t>
            </a:r>
            <a:br>
              <a:rPr lang="en-US" sz="1200" dirty="0" smtClean="0"/>
            </a:br>
            <a:r>
              <a:rPr lang="en-US" sz="1600" dirty="0" smtClean="0"/>
              <a:t>TAMMY BRIANT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97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239000" y="4953000"/>
            <a:ext cx="1676400" cy="1676400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Stetson University Interactive Diversity Workshop</a:t>
            </a:r>
          </a:p>
          <a:p>
            <a:pPr algn="r"/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39000" y="3733800"/>
            <a:ext cx="1676400" cy="838200"/>
          </a:xfrm>
        </p:spPr>
        <p:txBody>
          <a:bodyPr/>
          <a:lstStyle/>
          <a:p>
            <a:pPr algn="r"/>
            <a:r>
              <a:rPr lang="en-US" sz="1800" dirty="0" smtClean="0"/>
              <a:t>SHAWNRECE CAMPBELL</a:t>
            </a:r>
            <a:endParaRPr lang="en-US" sz="1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59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239000" y="4953000"/>
            <a:ext cx="1676400" cy="1676400"/>
          </a:xfrm>
        </p:spPr>
        <p:txBody>
          <a:bodyPr>
            <a:normAutofit/>
          </a:bodyPr>
          <a:lstStyle/>
          <a:p>
            <a:pPr algn="r"/>
            <a:r>
              <a:rPr lang="en-US" sz="2000" dirty="0"/>
              <a:t>Stetson University Interactive Diversity Workshop</a:t>
            </a:r>
          </a:p>
          <a:p>
            <a:pPr algn="r"/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39000" y="3733800"/>
            <a:ext cx="1676400" cy="838200"/>
          </a:xfrm>
        </p:spPr>
        <p:txBody>
          <a:bodyPr/>
          <a:lstStyle/>
          <a:p>
            <a:pPr algn="r"/>
            <a:r>
              <a:rPr lang="en-US" sz="1800" dirty="0" smtClean="0"/>
              <a:t>SHAWNRECE CAMPBELL</a:t>
            </a:r>
            <a:endParaRPr lang="en-US" sz="1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2800" y="3429000"/>
            <a:ext cx="1676400" cy="1597152"/>
          </a:xfrm>
        </p:spPr>
        <p:txBody>
          <a:bodyPr/>
          <a:lstStyle/>
          <a:p>
            <a:r>
              <a:rPr lang="en-US" sz="1800" dirty="0" smtClean="0"/>
              <a:t>LUNCH WTH COLLEAGUES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99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39000" y="3886200"/>
            <a:ext cx="1447800" cy="1066800"/>
          </a:xfrm>
        </p:spPr>
        <p:txBody>
          <a:bodyPr/>
          <a:lstStyle/>
          <a:p>
            <a:pPr algn="r"/>
            <a:r>
              <a:rPr lang="en-US" sz="2800" dirty="0" smtClean="0"/>
              <a:t>LUNCH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73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2800" y="3886200"/>
            <a:ext cx="1676400" cy="1673352"/>
          </a:xfrm>
        </p:spPr>
        <p:txBody>
          <a:bodyPr/>
          <a:lstStyle/>
          <a:p>
            <a:pPr algn="r"/>
            <a:r>
              <a:rPr lang="en-US" sz="1800" dirty="0" smtClean="0"/>
              <a:t>SOCIALIZING DURING A Break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99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2800" y="3276600"/>
            <a:ext cx="1676400" cy="1673352"/>
          </a:xfrm>
        </p:spPr>
        <p:txBody>
          <a:bodyPr/>
          <a:lstStyle/>
          <a:p>
            <a:pPr algn="r"/>
            <a:r>
              <a:rPr lang="en-US" sz="1800" dirty="0"/>
              <a:t>SOCIALIZING DURING A </a:t>
            </a:r>
            <a:r>
              <a:rPr lang="en-US" sz="1800" dirty="0" smtClean="0"/>
              <a:t>Break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58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86600" y="3124200"/>
            <a:ext cx="1828800" cy="1673352"/>
          </a:xfrm>
        </p:spPr>
        <p:txBody>
          <a:bodyPr/>
          <a:lstStyle/>
          <a:p>
            <a:pPr algn="r"/>
            <a:r>
              <a:rPr lang="en-US" dirty="0" smtClean="0"/>
              <a:t>SOCIALIZING BEFORE PROGAM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2800" y="3276600"/>
            <a:ext cx="1676400" cy="1673352"/>
          </a:xfrm>
        </p:spPr>
        <p:txBody>
          <a:bodyPr/>
          <a:lstStyle/>
          <a:p>
            <a:pPr algn="r"/>
            <a:r>
              <a:rPr lang="en-US" sz="1800" dirty="0" smtClean="0"/>
              <a:t>SOCIALIZING DURING A BREAK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66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2819400"/>
            <a:ext cx="2133600" cy="1978152"/>
          </a:xfrm>
        </p:spPr>
        <p:txBody>
          <a:bodyPr/>
          <a:lstStyle/>
          <a:p>
            <a:pPr algn="r"/>
            <a:r>
              <a:rPr lang="en-US" sz="2400" dirty="0" smtClean="0"/>
              <a:t>COMPARING NOTES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63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5334000"/>
            <a:ext cx="1676400" cy="990600"/>
          </a:xfrm>
        </p:spPr>
        <p:txBody>
          <a:bodyPr>
            <a:normAutofit/>
          </a:bodyPr>
          <a:lstStyle/>
          <a:p>
            <a:pPr algn="r"/>
            <a:r>
              <a:rPr lang="en-US" sz="2000" dirty="0" smtClean="0"/>
              <a:t>A FORMAL WELCOME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3276600"/>
            <a:ext cx="1676400" cy="1673352"/>
          </a:xfrm>
        </p:spPr>
        <p:txBody>
          <a:bodyPr/>
          <a:lstStyle/>
          <a:p>
            <a:pPr algn="r"/>
            <a:r>
              <a:rPr lang="en-US" sz="2400" dirty="0" smtClean="0"/>
              <a:t>PROVOST BETH PAUL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88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0" y="5257800"/>
            <a:ext cx="1676400" cy="914400"/>
          </a:xfrm>
        </p:spPr>
        <p:txBody>
          <a:bodyPr>
            <a:normAutofit/>
          </a:bodyPr>
          <a:lstStyle/>
          <a:p>
            <a:pPr algn="r"/>
            <a:r>
              <a:rPr lang="en-US" sz="1800" dirty="0" smtClean="0"/>
              <a:t>WELCOMING REMARKS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2819400"/>
            <a:ext cx="1676400" cy="1673352"/>
          </a:xfrm>
        </p:spPr>
        <p:txBody>
          <a:bodyPr/>
          <a:lstStyle/>
          <a:p>
            <a:pPr algn="r"/>
            <a:r>
              <a:rPr lang="en-US" sz="2800" dirty="0" err="1" smtClean="0"/>
              <a:t>Jamil</a:t>
            </a:r>
            <a:r>
              <a:rPr lang="en-US" sz="2800" dirty="0" smtClean="0"/>
              <a:t> </a:t>
            </a:r>
            <a:r>
              <a:rPr lang="en-US" sz="2800" dirty="0" err="1" smtClean="0"/>
              <a:t>khader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69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0" y="4953000"/>
            <a:ext cx="1676400" cy="1676400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Diversity at Stetson: The Perspectives of Students and Faculty </a:t>
            </a:r>
          </a:p>
          <a:p>
            <a:pPr algn="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3048000"/>
            <a:ext cx="1828800" cy="1447800"/>
          </a:xfrm>
        </p:spPr>
        <p:txBody>
          <a:bodyPr/>
          <a:lstStyle/>
          <a:p>
            <a:pPr algn="r"/>
            <a:r>
              <a:rPr lang="en-US" sz="2400" dirty="0" smtClean="0"/>
              <a:t>John </a:t>
            </a:r>
            <a:r>
              <a:rPr lang="en-US" sz="2400" dirty="0" err="1" smtClean="0"/>
              <a:t>tichenor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17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0" y="5029200"/>
            <a:ext cx="1676400" cy="1447800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Diversity at Stetson: The Perspectives of Students and Faculty </a:t>
            </a:r>
          </a:p>
          <a:p>
            <a:pPr algn="r"/>
            <a:endParaRPr lang="en-US" sz="1800" dirty="0"/>
          </a:p>
          <a:p>
            <a:pPr algn="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3200400"/>
            <a:ext cx="1752600" cy="1371600"/>
          </a:xfrm>
        </p:spPr>
        <p:txBody>
          <a:bodyPr/>
          <a:lstStyle/>
          <a:p>
            <a:pPr algn="r"/>
            <a:r>
              <a:rPr lang="en-US" sz="2400" dirty="0"/>
              <a:t>John </a:t>
            </a:r>
            <a:r>
              <a:rPr lang="en-US" sz="2400" dirty="0" err="1"/>
              <a:t>tichenor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13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4419600"/>
            <a:ext cx="1676400" cy="1828800"/>
          </a:xfrm>
        </p:spPr>
        <p:txBody>
          <a:bodyPr>
            <a:noAutofit/>
          </a:bodyPr>
          <a:lstStyle/>
          <a:p>
            <a:pPr algn="r"/>
            <a:r>
              <a:rPr lang="en-US" sz="2000" dirty="0"/>
              <a:t>Making a Difference: Culturally Responsive Teaching (CRT)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3200400"/>
            <a:ext cx="1676400" cy="914400"/>
          </a:xfrm>
        </p:spPr>
        <p:txBody>
          <a:bodyPr/>
          <a:lstStyle/>
          <a:p>
            <a:pPr algn="r"/>
            <a:r>
              <a:rPr lang="en-US" sz="2400" dirty="0" smtClean="0"/>
              <a:t>Patrick </a:t>
            </a:r>
            <a:r>
              <a:rPr lang="en-US" sz="2400" dirty="0" err="1" smtClean="0"/>
              <a:t>coggins</a:t>
            </a:r>
            <a:endParaRPr lang="en-US" sz="2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0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10666" r="20780" b="450"/>
          <a:stretch/>
        </p:blipFill>
        <p:spPr>
          <a:xfrm>
            <a:off x="152400" y="152400"/>
            <a:ext cx="6788832" cy="6629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600" y="4495800"/>
            <a:ext cx="1828800" cy="1981200"/>
          </a:xfrm>
        </p:spPr>
        <p:txBody>
          <a:bodyPr>
            <a:noAutofit/>
          </a:bodyPr>
          <a:lstStyle/>
          <a:p>
            <a:pPr algn="r"/>
            <a:r>
              <a:rPr lang="en-US" sz="1800" dirty="0"/>
              <a:t>Strategies for Re-Visioning the Canon </a:t>
            </a:r>
            <a:endParaRPr lang="en-US" sz="1800" dirty="0" smtClean="0"/>
          </a:p>
          <a:p>
            <a:pPr algn="r"/>
            <a:r>
              <a:rPr lang="en-US" sz="1800" dirty="0" smtClean="0"/>
              <a:t>in </a:t>
            </a:r>
            <a:r>
              <a:rPr lang="en-US" sz="1800" dirty="0"/>
              <a:t>the Philosophy </a:t>
            </a:r>
            <a:r>
              <a:rPr lang="en-US" sz="1800" dirty="0" smtClean="0"/>
              <a:t>Classroom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0" y="2819400"/>
            <a:ext cx="1676400" cy="1295400"/>
          </a:xfrm>
        </p:spPr>
        <p:txBody>
          <a:bodyPr/>
          <a:lstStyle/>
          <a:p>
            <a:pPr algn="r"/>
            <a:r>
              <a:rPr lang="en-US" sz="2400" dirty="0" smtClean="0"/>
              <a:t>Susan peppers</a:t>
            </a:r>
            <a:br>
              <a:rPr lang="en-US" sz="2400" dirty="0" smtClean="0"/>
            </a:br>
            <a:r>
              <a:rPr lang="en-US" sz="2400" dirty="0" smtClean="0"/>
              <a:t>bates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59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rid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85</TotalTime>
  <Words>180</Words>
  <Application>Microsoft Office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Grid</vt:lpstr>
      <vt:lpstr>1_Grid</vt:lpstr>
      <vt:lpstr>INCLUSIVE EXCELLENCE IN TEACHING</vt:lpstr>
      <vt:lpstr>SOCIALIZING BEFORE PROGAM BEGINS</vt:lpstr>
      <vt:lpstr>COMPARING NOTES</vt:lpstr>
      <vt:lpstr>PROVOST BETH PAUL</vt:lpstr>
      <vt:lpstr>Jamil khader</vt:lpstr>
      <vt:lpstr>John tichenor</vt:lpstr>
      <vt:lpstr>John tichenor</vt:lpstr>
      <vt:lpstr>Patrick coggins</vt:lpstr>
      <vt:lpstr>Susan peppers bates</vt:lpstr>
      <vt:lpstr>Susan peppers bates</vt:lpstr>
      <vt:lpstr>Elisabeth poeter</vt:lpstr>
      <vt:lpstr>Elisabeth poeter</vt:lpstr>
      <vt:lpstr>GREG SAPP, ROBERT BICKEL,  and TAMMY BRIANT</vt:lpstr>
      <vt:lpstr>SHAWNRECE CAMPBELL</vt:lpstr>
      <vt:lpstr>SHAWNRECE CAMPBELL</vt:lpstr>
      <vt:lpstr>LUNCH WTH COLLEAGUES</vt:lpstr>
      <vt:lpstr>LUNCH TIME</vt:lpstr>
      <vt:lpstr>SOCIALIZING DURING A Break</vt:lpstr>
      <vt:lpstr>SOCIALIZING DURING A Break</vt:lpstr>
      <vt:lpstr>SOCIALIZING DURING A BREAK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Emperor</dc:creator>
  <cp:lastModifiedBy>Emperor</cp:lastModifiedBy>
  <cp:revision>20</cp:revision>
  <dcterms:created xsi:type="dcterms:W3CDTF">2012-05-19T13:57:28Z</dcterms:created>
  <dcterms:modified xsi:type="dcterms:W3CDTF">2012-05-19T15:23:00Z</dcterms:modified>
</cp:coreProperties>
</file>